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01"/>
    <a:srgbClr val="482A06"/>
    <a:srgbClr val="163F3A"/>
    <a:srgbClr val="3C9325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0" autoAdjust="0"/>
    <p:restoredTop sz="94670" autoAdjust="0"/>
  </p:normalViewPr>
  <p:slideViewPr>
    <p:cSldViewPr snapToObjects="1">
      <p:cViewPr varScale="1">
        <p:scale>
          <a:sx n="82" d="100"/>
          <a:sy n="82" d="100"/>
        </p:scale>
        <p:origin x="14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EEC146-5406-4C4F-B9F4-C3E551F690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6A7B3-A688-4704-B3FC-0E64F435640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3FA6C69-841B-4330-A658-0F04025329FF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85EA202-B46F-4407-987F-A31027BEF0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9CAA614-4CEC-4337-8BA0-ED7431E6E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AA4D1-B6B7-4621-844D-217BF8460E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5102B-CB8A-454B-86BA-9C1844816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E1DC918-044D-40B9-9F21-7F79C963AA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6805F45-8E25-4258-9215-34DF6445E4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3D3F491D-5D33-46D9-B558-051EA0188A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7BA35B81-9F81-4444-A639-E7E3E5C5A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DCEEEA-3141-423F-98BB-32C10291A136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 defTabSz="457200" rtl="0" fontAlgn="auto">
              <a:spcBef>
                <a:spcPct val="0"/>
              </a:spcBef>
              <a:spcAft>
                <a:spcPts val="0"/>
              </a:spcAft>
              <a:defRPr lang="en-US" sz="4000" kern="1200" cap="all" dirty="0">
                <a:solidFill>
                  <a:schemeClr val="bg2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10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7374"/>
            <a:ext cx="8229600" cy="884238"/>
          </a:xfrm>
        </p:spPr>
        <p:txBody>
          <a:bodyPr/>
          <a:lstStyle>
            <a:lvl1pPr algn="ctr" defTabSz="457200" rtl="0" fontAlgn="auto">
              <a:spcBef>
                <a:spcPct val="0"/>
              </a:spcBef>
              <a:spcAft>
                <a:spcPts val="0"/>
              </a:spcAft>
              <a:defRPr lang="en-US" sz="4000" kern="1200" cap="all" dirty="0">
                <a:solidFill>
                  <a:schemeClr val="bg2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4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 defTabSz="457200" rtl="0" fontAlgn="auto">
              <a:spcBef>
                <a:spcPct val="0"/>
              </a:spcBef>
              <a:spcAft>
                <a:spcPts val="0"/>
              </a:spcAft>
              <a:defRPr lang="en-US" sz="4000" kern="1200" cap="all" dirty="0">
                <a:solidFill>
                  <a:schemeClr val="bg2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890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000" kern="1200" cap="all" dirty="0">
                <a:solidFill>
                  <a:schemeClr val="bg2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2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lang="en-US" sz="4000" kern="1200" cap="all" dirty="0">
                <a:solidFill>
                  <a:schemeClr val="bg2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2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403C2-5915-4339-AE2C-1BD52029E0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2B09128-0899-47AD-A230-55FF03977D1F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FDB88-7E95-4981-806B-4D64E8333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F019B-0385-4795-A2E2-44AC411E3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D952AF82-1D26-4E6E-AB39-45AB18D466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63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8E88B8-7D2F-401F-9C92-8EF7987085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A95DC92-6C6C-47DC-83F9-73416931E146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CBF598-4CD3-49B0-87FA-1C1FF7923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F9835-8EBA-4728-9AAD-77E51D4F5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D8F91094-B292-4078-9168-1FBD560D4F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45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BC60E-F661-49EF-8CC7-AC2C0778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D0852AF-CFEA-4DA1-97FB-FB00E1DB811A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12BC9-CBC6-4C3B-BEF3-60F4401A2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2F965-60B7-4868-98F4-B8D711F06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3D772594-026C-4730-9080-5F50BAEE48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33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69601-645D-4579-9B60-ACBDFDBC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CE2FF4C-5C39-4EC8-A436-DA42AE59822D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F0D54-F8D4-4349-A8BA-CA0CDAF7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33F65-E6CC-4A7C-873C-750D05CFD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DB3DF9C-0E78-4641-92C2-4361440E4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343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7BF68-86E8-4AE1-8AFA-CB0A330F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D22B0E4-7056-4BC2-9089-9CC0F437E0B0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D037A-FAF5-41C8-A643-032693BB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531D1-0592-4FB5-B973-A8308D1A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3DB50E0-791D-4C00-B4EB-C517061A28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87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EF62B-5412-4B27-AB55-949824E9DB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8DC5EEB-63E6-4408-835A-424715F8A736}" type="datetimeFigureOut">
              <a:rPr lang="en-US" altLang="en-US"/>
              <a:pPr>
                <a:defRPr/>
              </a:pPr>
              <a:t>2/24/2019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588CC-FE3D-4FF6-B5BE-CFA99DA92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80496-F648-410C-AF28-6F5E98DB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A74AFE11-855B-47A4-938F-962969AF19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67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509234-FD54-43DE-8DD6-10E3AB57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600"/>
            <a:ext cx="8001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895CDC5-385C-4779-8DC4-B08E61303B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057400"/>
            <a:ext cx="8001000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SecondClick to edit Master title style</a:t>
            </a:r>
            <a:endParaRPr lang="en-US" altLang="en-US"/>
          </a:p>
          <a:p>
            <a:pPr lvl="1"/>
            <a:r>
              <a:rPr lang="en-AU" altLang="en-US"/>
              <a:t>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MS PGothic" pitchFamily="34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MS PGothic" pitchFamily="34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MS PGothic" pitchFamily="34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MS PGothic" pitchFamily="34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34" charset="0"/>
          <a:ea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DA8296-DC10-476F-BFEB-5FB3BA88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87220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AU" sz="5300" dirty="0">
                <a:solidFill>
                  <a:srgbClr val="002060"/>
                </a:solidFill>
              </a:rPr>
            </a:br>
            <a:r>
              <a:rPr lang="en-AU" sz="5300" dirty="0">
                <a:solidFill>
                  <a:srgbClr val="002060"/>
                </a:solidFill>
              </a:rPr>
              <a:t>Lecture 5</a:t>
            </a:r>
            <a:br>
              <a:rPr lang="en-AU" sz="2800" dirty="0"/>
            </a:br>
            <a:endParaRPr lang="en-A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80E3-31BF-4A92-A91C-8414BFABF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Policies for Hedging Transaction Exposure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ECBB6-E346-4D8D-A7D4-943BB13E3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60848"/>
            <a:ext cx="8001000" cy="3744640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400" b="1" dirty="0">
                <a:solidFill>
                  <a:srgbClr val="0070C0"/>
                </a:solidFill>
              </a:rPr>
              <a:t>Hedging Most of the Exposure</a:t>
            </a:r>
          </a:p>
          <a:p>
            <a:pPr lvl="1" indent="-342900" algn="just"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Hedging most of the transaction exposure allows MNCs to more accurately forecast future cash flows (in their home currency) so that they can make better decisions.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400" b="1" dirty="0">
                <a:solidFill>
                  <a:srgbClr val="0070C0"/>
                </a:solidFill>
              </a:rPr>
              <a:t>Selective Hedging</a:t>
            </a:r>
          </a:p>
          <a:p>
            <a:pPr marL="857250" lvl="1" indent="-457200" algn="just">
              <a:buFont typeface="Wingdings" pitchFamily="2" charset="2"/>
              <a:buChar char="§"/>
              <a:defRPr/>
            </a:pPr>
            <a:r>
              <a:rPr lang="en-AU" sz="2000" dirty="0"/>
              <a:t>MNC must identify its degree of transaction exposure.</a:t>
            </a:r>
          </a:p>
          <a:p>
            <a:pPr marL="857250" lvl="1" indent="-457200" algn="just">
              <a:buFont typeface="Wingdings" pitchFamily="2" charset="2"/>
              <a:buChar char="§"/>
              <a:defRPr/>
            </a:pPr>
            <a:r>
              <a:rPr lang="en-AU" sz="2000" dirty="0"/>
              <a:t>MNC must consider the various techniques to hedge the exposure so that it can decide which hedging technique is optimal and whether to hedge its transaction exposure.</a:t>
            </a:r>
          </a:p>
          <a:p>
            <a:pPr algn="just">
              <a:defRPr/>
            </a:pPr>
            <a:endParaRPr lang="en-A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FDEB-DB72-4526-932F-23F107362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Payables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A93F-20ED-4481-B347-AC19B0F76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en-AU" sz="2600" dirty="0"/>
              <a:t>An MNC may decide to hedge part or all of its known payables transactions using: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400" dirty="0"/>
              <a:t>Forward / futures hedge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400" dirty="0"/>
              <a:t>Money market hedge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400" dirty="0"/>
              <a:t>Currency option hedge.</a:t>
            </a:r>
          </a:p>
          <a:p>
            <a:pPr algn="just"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5BD7F-566E-45C1-860B-CBA191BB1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95463"/>
            <a:ext cx="8001000" cy="4297362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Forward or Futures Hedge on Payables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Allows an MNC to lock in a specific exchange rate at which it can purchase a currency and hedge payables.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A forward contract is negotiated between the firm and a financial institution. The contract will specify the: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000" dirty="0"/>
              <a:t>currency that the firm will pay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000" dirty="0"/>
              <a:t>currency that the firm will receive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000" dirty="0"/>
              <a:t>amount of currency to be received by the firm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000" dirty="0"/>
              <a:t>rate at which the MNC will exchange currencies (called the forward rate)</a:t>
            </a:r>
          </a:p>
          <a:p>
            <a:pPr marL="895350" lvl="1" indent="-495300" algn="just">
              <a:buFont typeface="Wingdings" pitchFamily="2" charset="2"/>
              <a:buChar char="§"/>
              <a:defRPr/>
            </a:pPr>
            <a:r>
              <a:rPr lang="en-AU" sz="2000" dirty="0"/>
              <a:t>future date at which the exchange of currencies will occur.</a:t>
            </a:r>
          </a:p>
          <a:p>
            <a:pPr algn="just">
              <a:defRPr/>
            </a:pPr>
            <a:endParaRPr lang="en-AU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FE3548-0C62-4134-9347-24957643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Payables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89E2F-9060-4EFD-85ED-6205CDC9E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3238"/>
            <a:ext cx="7490792" cy="396001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Money Market Hedge on Payables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Involves taking a money market position to cover a future payables position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If a firm prefers to hedge payables without using its cash balances, then it must:</a:t>
            </a:r>
          </a:p>
          <a:p>
            <a:pPr marL="857250" lvl="1" indent="-45720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/>
              <a:t>Borrow funds in the home currency and </a:t>
            </a:r>
          </a:p>
          <a:p>
            <a:pPr marL="857250" lvl="1" indent="-45720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/>
              <a:t>Invest in the foreign currency.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Money market hedge versus forward hedge</a:t>
            </a:r>
          </a:p>
          <a:p>
            <a:pPr marL="857250" lvl="1" indent="-45720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AU" sz="2000" dirty="0"/>
              <a:t>Since the results of both hedges are known beforehand, the firm can implement the one that is more feasible</a:t>
            </a:r>
          </a:p>
          <a:p>
            <a:pPr algn="just">
              <a:defRPr/>
            </a:pPr>
            <a:endParaRPr lang="en-AU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444831-295E-4AE1-B64D-EF6925D49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7643192" cy="8842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sz="2800"/>
              <a:t>Hedging Exposure to Payables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CC3BC-EE3B-48C3-9B85-DE68F3B9E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4824"/>
            <a:ext cx="8001000" cy="4368651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Call Option Hedge on Payables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/>
              <a:t>A currency call option provides the right to buy a specified amount of a particular currency at a specified </a:t>
            </a:r>
            <a:r>
              <a:rPr lang="en-AU" sz="2400" b="1" dirty="0"/>
              <a:t>strike price </a:t>
            </a:r>
            <a:r>
              <a:rPr lang="en-AU" sz="2400" dirty="0"/>
              <a:t>or </a:t>
            </a:r>
            <a:r>
              <a:rPr lang="en-AU" sz="2400" b="1" dirty="0"/>
              <a:t>exercise price </a:t>
            </a:r>
            <a:r>
              <a:rPr lang="en-AU" sz="2400" dirty="0"/>
              <a:t>within a given period of time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/>
              <a:t>The currency call option does not obligate its owner to buy the currency at that price.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/>
              <a:t>The MNC has the flexibility to let the option expire and obtain the currency at the existing spot rate when payables are due</a:t>
            </a:r>
          </a:p>
          <a:p>
            <a:pPr algn="just">
              <a:defRPr/>
            </a:pPr>
            <a:endParaRPr lang="en-AU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BDBF967-D43E-46BE-9DC8-F63F13309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Payables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8AC07-D61D-4670-851B-397149025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413"/>
            <a:ext cx="8001000" cy="4608512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Call Option Hedge on Payables </a:t>
            </a:r>
            <a:r>
              <a:rPr lang="en-AU" sz="2800" dirty="0">
                <a:solidFill>
                  <a:srgbClr val="0070C0"/>
                </a:solidFill>
              </a:rPr>
              <a:t>(cont.)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Cost of call options based on contingency graph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AU" sz="1800" b="1" dirty="0"/>
              <a:t>Advantage</a:t>
            </a:r>
            <a:r>
              <a:rPr lang="en-AU" sz="1800" dirty="0"/>
              <a:t>: provides an effective hedge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AU" sz="1800" b="1" dirty="0"/>
              <a:t>Disadvantage</a:t>
            </a:r>
            <a:r>
              <a:rPr lang="en-AU" sz="1800" dirty="0"/>
              <a:t>: premium must be paid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Cost of call options based on currency forecasts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MNC can incorporate forecasts of the spot rate to more accurately estimate the cost of hedging with call options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Consideration of Alternative Call Options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AU" sz="1800" dirty="0"/>
              <a:t>Several different types of call options may be available, with different exercise prices and premiums for a given currency and expiration date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§"/>
              <a:defRPr/>
            </a:pPr>
            <a:r>
              <a:rPr lang="en-AU" sz="1800" dirty="0"/>
              <a:t>Whatever call option is perceived to be most desirable for hedging a particular payables position would be analysed, so that it could then be compared to the other hedging techniques</a:t>
            </a:r>
          </a:p>
          <a:p>
            <a:pPr algn="just">
              <a:defRPr/>
            </a:pPr>
            <a:endParaRPr lang="en-AU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E8B65A-E6A8-4489-A82B-511C471B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8842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Payables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CE5BD-5D6A-411C-B34F-9CA0A0FAA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Contingency Graph for Hedging Payables With Call Options</a:t>
            </a:r>
          </a:p>
        </p:txBody>
      </p:sp>
      <p:pic>
        <p:nvPicPr>
          <p:cNvPr id="15363" name="Content Placeholder 3">
            <a:extLst>
              <a:ext uri="{FF2B5EF4-FFF2-40B4-BE49-F238E27FC236}">
                <a16:creationId xmlns:a16="http://schemas.microsoft.com/office/drawing/2014/main" id="{F221E9B2-95B6-49DC-9BBF-3E304E0DF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844675"/>
            <a:ext cx="7191375" cy="42291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5BA0A-FC72-4B74-A37D-3E349FC3A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AU" sz="1800" dirty="0"/>
              <a:t>Using Currency Call Options to Hedge Australian dollar Payables (exercise price = us$0.75, premium = us$.03)</a:t>
            </a:r>
          </a:p>
        </p:txBody>
      </p:sp>
      <p:pic>
        <p:nvPicPr>
          <p:cNvPr id="16387" name="Content Placeholder 3">
            <a:extLst>
              <a:ext uri="{FF2B5EF4-FFF2-40B4-BE49-F238E27FC236}">
                <a16:creationId xmlns:a16="http://schemas.microsoft.com/office/drawing/2014/main" id="{D138AF32-FECD-4DE6-B2DE-DFFA9F2C0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504" y="2492896"/>
            <a:ext cx="8858991" cy="2336031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D28C0-1AE7-4552-B539-A881F83BE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4675"/>
            <a:ext cx="8001000" cy="42973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AU" sz="2600" b="1" dirty="0">
                <a:solidFill>
                  <a:srgbClr val="0070C0"/>
                </a:solidFill>
              </a:rPr>
              <a:t>Comparison of Techniques to Hedge Payables</a:t>
            </a:r>
          </a:p>
          <a:p>
            <a:pPr>
              <a:defRPr/>
            </a:pPr>
            <a:r>
              <a:rPr lang="en-AU" sz="2400" dirty="0"/>
              <a:t>The cost of the forward hedge or money market hedge can be determined with certainty</a:t>
            </a:r>
          </a:p>
          <a:p>
            <a:pPr>
              <a:defRPr/>
            </a:pPr>
            <a:r>
              <a:rPr lang="en-AU" sz="2400" dirty="0"/>
              <a:t>The currency call option hedge has different outcomes depending on the future spot rate at the time payables are due</a:t>
            </a:r>
          </a:p>
          <a:p>
            <a:pPr>
              <a:defRPr/>
            </a:pPr>
            <a:endParaRPr lang="en-AU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08E81D-C31E-46A2-930F-B18A4594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Payables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A086-34D8-4066-885C-C860E75EB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936625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Comparison of Hedging Alternatives for Coleman Co.</a:t>
            </a:r>
          </a:p>
        </p:txBody>
      </p:sp>
      <p:pic>
        <p:nvPicPr>
          <p:cNvPr id="18435" name="Content Placeholder 3">
            <a:extLst>
              <a:ext uri="{FF2B5EF4-FFF2-40B4-BE49-F238E27FC236}">
                <a16:creationId xmlns:a16="http://schemas.microsoft.com/office/drawing/2014/main" id="{552C1353-21CC-48AC-9C8B-6A4D1C455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196975"/>
            <a:ext cx="7704137" cy="50466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F4460-529D-4566-8220-7CA054C14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488" y="1179513"/>
            <a:ext cx="8001000" cy="4679950"/>
          </a:xfrm>
        </p:spPr>
        <p:txBody>
          <a:bodyPr/>
          <a:lstStyle/>
          <a:p>
            <a:pPr marL="0" indent="0" algn="just">
              <a:buFont typeface="Arial" charset="0"/>
              <a:buNone/>
              <a:defRPr/>
            </a:pPr>
            <a:r>
              <a:rPr lang="en-AU" sz="2600" b="1" dirty="0">
                <a:solidFill>
                  <a:srgbClr val="0070C0"/>
                </a:solidFill>
              </a:rPr>
              <a:t>Comparison of Techniques to Hedge Payables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Optimal Technique for Hedging Payables 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Select </a:t>
            </a:r>
            <a:r>
              <a:rPr lang="en-AU" sz="1800" b="1" dirty="0"/>
              <a:t>optimal hedging </a:t>
            </a:r>
            <a:r>
              <a:rPr lang="en-AU" sz="1800" dirty="0"/>
              <a:t>technique by:</a:t>
            </a:r>
          </a:p>
          <a:p>
            <a:pPr marL="1204913" lvl="2" indent="-409575" algn="just">
              <a:buFont typeface="Wingdings" panose="05000000000000000000" pitchFamily="2" charset="2"/>
              <a:buChar char="§"/>
              <a:defRPr/>
            </a:pPr>
            <a:r>
              <a:rPr lang="en-AU" sz="1600" dirty="0"/>
              <a:t>Consider whether futures or forwards are preferred</a:t>
            </a:r>
          </a:p>
          <a:p>
            <a:pPr marL="1204913" lvl="2" indent="-409575" algn="just">
              <a:buFont typeface="Wingdings" panose="05000000000000000000" pitchFamily="2" charset="2"/>
              <a:buChar char="§"/>
              <a:defRPr/>
            </a:pPr>
            <a:r>
              <a:rPr lang="en-AU" sz="1600" dirty="0"/>
              <a:t>Consider desirability of money market hedge versus futures/forwards based on cost</a:t>
            </a:r>
          </a:p>
          <a:p>
            <a:pPr marL="1204913" lvl="2" indent="-409575" algn="just">
              <a:buFont typeface="Wingdings" panose="05000000000000000000" pitchFamily="2" charset="2"/>
              <a:buChar char="§"/>
              <a:defRPr/>
            </a:pPr>
            <a:r>
              <a:rPr lang="en-AU" sz="1600" dirty="0"/>
              <a:t>Assess the feasibility of a currency call option based on estimated cash outflows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Choose optimal hedge versus </a:t>
            </a:r>
            <a:r>
              <a:rPr lang="en-AU" sz="1800" b="1" dirty="0"/>
              <a:t>no hedge </a:t>
            </a:r>
            <a:r>
              <a:rPr lang="en-AU" sz="1800" dirty="0"/>
              <a:t>for payables</a:t>
            </a:r>
          </a:p>
          <a:p>
            <a:pPr marL="804863" lvl="1" indent="-404813"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Even when an MNC knows what its future payables will be, it may decide not to hedge in some cases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000" b="1" dirty="0"/>
              <a:t>Evaluate</a:t>
            </a:r>
            <a:r>
              <a:rPr lang="en-AU" sz="2000" dirty="0"/>
              <a:t> the hedge decision by estimating the real cost of hedging versus the cost if not hedged</a:t>
            </a:r>
          </a:p>
          <a:p>
            <a:pPr algn="just">
              <a:defRPr/>
            </a:pPr>
            <a:endParaRPr lang="en-AU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190CDB-0570-4554-81EE-AF1A2A3A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Payables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C563-A697-4CE5-8FD2-8F8CF7017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Graphic Comparison of Techniques to Hedge Payables</a:t>
            </a:r>
          </a:p>
        </p:txBody>
      </p:sp>
      <p:pic>
        <p:nvPicPr>
          <p:cNvPr id="20483" name="Content Placeholder 3">
            <a:extLst>
              <a:ext uri="{FF2B5EF4-FFF2-40B4-BE49-F238E27FC236}">
                <a16:creationId xmlns:a16="http://schemas.microsoft.com/office/drawing/2014/main" id="{074704CB-37F2-49EB-9681-E7C1D30389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60575"/>
            <a:ext cx="4572000" cy="3914775"/>
          </a:xfrm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C8B5BE7A-5354-43D1-988E-9F686244D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1989138"/>
            <a:ext cx="43211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2B177-5A9F-447F-A665-572A45908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Receivables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9D6A4469-879C-4F45-902E-D9C307DFC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16113"/>
            <a:ext cx="8001000" cy="42973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altLang="en-US" sz="2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 or futures hedge on receivables</a:t>
            </a:r>
            <a:r>
              <a:rPr lang="en-AU" altLang="en-US" sz="28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2400">
                <a:latin typeface="Arial" panose="020B0604020202020204" pitchFamily="34" charset="0"/>
                <a:cs typeface="Arial" panose="020B0604020202020204" pitchFamily="34" charset="0"/>
              </a:rPr>
              <a:t>allows the MNC to lock in the exchange rate at which it can sell a specific currency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alt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altLang="en-US" sz="2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Money market hedge on receivables</a:t>
            </a:r>
            <a:r>
              <a:rPr lang="en-AU" altLang="en-US" sz="28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2400">
                <a:latin typeface="Arial" panose="020B0604020202020204" pitchFamily="34" charset="0"/>
                <a:cs typeface="Arial" panose="020B0604020202020204" pitchFamily="34" charset="0"/>
              </a:rPr>
              <a:t>involves borrowing the currency that will be received and using the receivables to pay off the loan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CF864-12AE-41AC-AF85-1B885E152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3238"/>
            <a:ext cx="8001000" cy="4297362"/>
          </a:xfrm>
        </p:spPr>
        <p:txBody>
          <a:bodyPr>
            <a:normAutofit lnSpcReduction="10000"/>
          </a:bodyPr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Put option hedge on receivables</a:t>
            </a:r>
            <a:r>
              <a:rPr lang="en-AU" sz="2800" dirty="0">
                <a:solidFill>
                  <a:srgbClr val="0070C0"/>
                </a:solidFill>
              </a:rPr>
              <a:t> </a:t>
            </a:r>
            <a:r>
              <a:rPr lang="en-AU" sz="2000" dirty="0"/>
              <a:t>provides the right to sell a specified amount of a particular currency at a specified strike price by a specified expiration date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Cost of Put Options Based on Contingency Graph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Advantage: provides an effective hedge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Disadvantage: premium must be paid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Cost of Put Options Based on Currency Forecasts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MNC can use currency forecasts to more accurately estimate the dollar cash inflows to be received when hedging with put options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Consideration of Alternative Put Options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en-AU" sz="1800" dirty="0"/>
              <a:t>Several different types of put options may be available that feature different exercise prices and premiums for a given currency and expiration date</a:t>
            </a:r>
          </a:p>
          <a:p>
            <a:pPr algn="just">
              <a:defRPr/>
            </a:pPr>
            <a:endParaRPr lang="en-AU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F63C7B4-31AE-4F7F-B4DC-6443665C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sz="3200" dirty="0"/>
              <a:t>Hedging Exposure to Receivables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7AEED-C12A-4698-AB30-540BE25A7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Contingency Graph for Hedging Receivables with Put Options</a:t>
            </a:r>
          </a:p>
        </p:txBody>
      </p:sp>
      <p:pic>
        <p:nvPicPr>
          <p:cNvPr id="23555" name="Content Placeholder 3">
            <a:extLst>
              <a:ext uri="{FF2B5EF4-FFF2-40B4-BE49-F238E27FC236}">
                <a16:creationId xmlns:a16="http://schemas.microsoft.com/office/drawing/2014/main" id="{E8FC3356-B0AF-467B-A848-E5155EE98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9338" y="1988840"/>
            <a:ext cx="6445324" cy="403983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E8423-C884-4E50-87F5-14E1FD38C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en-AU" sz="2400" dirty="0"/>
              <a:t>Use of Currency Put Options for Hedging Australian dollar Receivables (exercise price = us$0.72; premium = us$0.02)</a:t>
            </a:r>
          </a:p>
        </p:txBody>
      </p:sp>
      <p:pic>
        <p:nvPicPr>
          <p:cNvPr id="24579" name="Content Placeholder 3">
            <a:extLst>
              <a:ext uri="{FF2B5EF4-FFF2-40B4-BE49-F238E27FC236}">
                <a16:creationId xmlns:a16="http://schemas.microsoft.com/office/drawing/2014/main" id="{D82ABB13-376F-4ED4-8DC1-DF09FE0B1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125" y="2420888"/>
            <a:ext cx="8789750" cy="229951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7E3C-3357-4252-9899-150EB0CA0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2875"/>
            <a:ext cx="8001000" cy="429736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AU" sz="2400" b="1" dirty="0">
                <a:solidFill>
                  <a:srgbClr val="0070C0"/>
                </a:solidFill>
              </a:rPr>
              <a:t>Comparison of Techniques for Hedging Receivables</a:t>
            </a:r>
            <a:br>
              <a:rPr lang="en-AU" sz="2400" b="1" dirty="0">
                <a:solidFill>
                  <a:srgbClr val="0070C0"/>
                </a:solidFill>
              </a:rPr>
            </a:br>
            <a:endParaRPr lang="en-AU" sz="2400" b="1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Optimal Technique for Hedging Receivables:</a:t>
            </a:r>
          </a:p>
          <a:p>
            <a:pPr lvl="1"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Consider whether futures or forwards are preferred</a:t>
            </a:r>
          </a:p>
          <a:p>
            <a:pPr lvl="1"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Consider desirability of money market hedge versus futures/forwards based on cost</a:t>
            </a:r>
          </a:p>
          <a:p>
            <a:pPr lvl="1"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Assess the feasibility of a currency put option based on estimated cash outflows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Optimal hedge versus no hedge on receivables</a:t>
            </a:r>
          </a:p>
          <a:p>
            <a:pPr lvl="1"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An MNC may know what its future receivables will be yet still decide not to hedge. </a:t>
            </a:r>
          </a:p>
          <a:p>
            <a:pPr lvl="1" algn="just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In that case, the MNC needs to determine the probability distribution of its revenue from receivables when not hedging</a:t>
            </a:r>
          </a:p>
          <a:p>
            <a:pPr algn="just">
              <a:defRPr/>
            </a:pPr>
            <a:endParaRPr lang="en-AU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209937-E0CD-49C0-AA07-89E897253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8842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Receivables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7AF16-B580-4B0F-8D3A-EFE558C6A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079500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Comparison of Hedging Alternatives for Viner Co.</a:t>
            </a:r>
          </a:p>
        </p:txBody>
      </p:sp>
      <p:pic>
        <p:nvPicPr>
          <p:cNvPr id="26627" name="Content Placeholder 3">
            <a:extLst>
              <a:ext uri="{FF2B5EF4-FFF2-40B4-BE49-F238E27FC236}">
                <a16:creationId xmlns:a16="http://schemas.microsoft.com/office/drawing/2014/main" id="{639D67B0-586C-45E0-AE9A-ED8FF3F800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4556" y="1144198"/>
            <a:ext cx="7354887" cy="5562317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CC9EA-A7C7-4E03-AE1D-CBEC880E1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Graph Comparison of Techniques to Hedge Receivables</a:t>
            </a:r>
          </a:p>
        </p:txBody>
      </p:sp>
      <p:pic>
        <p:nvPicPr>
          <p:cNvPr id="27651" name="Content Placeholder 3">
            <a:extLst>
              <a:ext uri="{FF2B5EF4-FFF2-40B4-BE49-F238E27FC236}">
                <a16:creationId xmlns:a16="http://schemas.microsoft.com/office/drawing/2014/main" id="{D7BF0DF8-D8D9-4D19-830A-97D244988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205038"/>
            <a:ext cx="4176712" cy="3895725"/>
          </a:xfrm>
        </p:spPr>
      </p:pic>
      <p:pic>
        <p:nvPicPr>
          <p:cNvPr id="27652" name="Picture 4">
            <a:extLst>
              <a:ext uri="{FF2B5EF4-FFF2-40B4-BE49-F238E27FC236}">
                <a16:creationId xmlns:a16="http://schemas.microsoft.com/office/drawing/2014/main" id="{64A22730-7D65-4B57-9FD8-1AEDC0365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060575"/>
            <a:ext cx="427672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E2B8B-3026-4E99-8891-A5B753E8B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Evaluating the hedge decision</a:t>
            </a:r>
            <a:r>
              <a:rPr lang="en-AU" sz="2800" dirty="0">
                <a:solidFill>
                  <a:srgbClr val="0070C0"/>
                </a:solidFill>
              </a:rPr>
              <a:t> </a:t>
            </a:r>
            <a:r>
              <a:rPr lang="en-AU" sz="2400" dirty="0"/>
              <a:t>by estimating the real cost of hedging receivables versus the cost of receivables if not hedged</a:t>
            </a:r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endParaRPr lang="en-AU" sz="2400" dirty="0"/>
          </a:p>
          <a:p>
            <a:pPr marL="0" indent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Summary of Hedging Techniques</a:t>
            </a:r>
            <a:r>
              <a:rPr lang="en-AU" sz="2800" dirty="0">
                <a:solidFill>
                  <a:srgbClr val="0070C0"/>
                </a:solidFill>
              </a:rPr>
              <a:t> </a:t>
            </a:r>
            <a:r>
              <a:rPr lang="en-AU" sz="2400" dirty="0"/>
              <a:t>each of the hedging techniques is briefly summarised in Exhibit 12.9</a:t>
            </a:r>
          </a:p>
          <a:p>
            <a:pPr algn="just">
              <a:defRPr/>
            </a:pPr>
            <a:endParaRPr lang="en-AU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150D10-A4F1-4430-A1F0-AFF3F78B0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Hedging Exposure to Receivables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0DBE-067C-4A9F-AFEC-9F46BC77A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Review of Techniques for Hedging Transaction Exposure</a:t>
            </a:r>
          </a:p>
        </p:txBody>
      </p:sp>
      <p:pic>
        <p:nvPicPr>
          <p:cNvPr id="29699" name="Content Placeholder 3">
            <a:extLst>
              <a:ext uri="{FF2B5EF4-FFF2-40B4-BE49-F238E27FC236}">
                <a16:creationId xmlns:a16="http://schemas.microsoft.com/office/drawing/2014/main" id="{D8D45779-499F-4C82-AC8D-A303D1709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916832"/>
            <a:ext cx="8536923" cy="3312368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F848B-2941-42BA-B990-25E1C37D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/>
              <a:t>Limitations of Hedging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BA3D0-0C50-4D3E-A893-D317E0B6E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4675"/>
            <a:ext cx="8001000" cy="4297363"/>
          </a:xfrm>
        </p:spPr>
        <p:txBody>
          <a:bodyPr>
            <a:normAutofit/>
          </a:bodyPr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Limitation of Hedging an Uncertain Payment</a:t>
            </a:r>
          </a:p>
          <a:p>
            <a:pPr marL="465138" lvl="1" indent="-238125" algn="just">
              <a:buFont typeface="Wingdings" panose="05000000000000000000" pitchFamily="2" charset="2"/>
              <a:buChar char="§"/>
              <a:defRPr/>
            </a:pPr>
            <a:r>
              <a:rPr lang="en-AU" sz="2400" dirty="0"/>
              <a:t>Some international transactions involve an uncertain amount of foreign currency, leading to </a:t>
            </a:r>
            <a:r>
              <a:rPr lang="en-AU" sz="2400" b="1" dirty="0"/>
              <a:t>over-hedging. </a:t>
            </a:r>
            <a:endParaRPr lang="en-AU" sz="2400" dirty="0"/>
          </a:p>
          <a:p>
            <a:pPr marL="227013" lvl="1" indent="0" algn="just">
              <a:buFont typeface="Arial" charset="0"/>
              <a:buNone/>
              <a:defRPr/>
            </a:pPr>
            <a:endParaRPr lang="en-AU" sz="2000" dirty="0"/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Limitation of Repeated Short-Term Hedging</a:t>
            </a:r>
          </a:p>
          <a:p>
            <a:pPr marL="465138" lvl="1" indent="-238125" algn="just">
              <a:buFont typeface="Wingdings" panose="05000000000000000000" pitchFamily="2" charset="2"/>
              <a:buChar char="§"/>
              <a:defRPr/>
            </a:pPr>
            <a:r>
              <a:rPr lang="en-AU" sz="2400" dirty="0"/>
              <a:t>The continual short-term hedging of repeated transactions may have limited effectiveness. </a:t>
            </a:r>
          </a:p>
          <a:p>
            <a:pPr marL="342900" lvl="1" indent="-342900" algn="just">
              <a:buFont typeface="Wingdings" panose="05000000000000000000" pitchFamily="2" charset="2"/>
              <a:buChar char="§"/>
              <a:defRPr/>
            </a:pP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Long-term Hedging as a Solution</a:t>
            </a:r>
          </a:p>
          <a:p>
            <a:pPr marL="795338" lvl="2" indent="-342900" algn="just">
              <a:buFont typeface="Wingdings" panose="05000000000000000000" pitchFamily="2" charset="2"/>
              <a:buChar char="§"/>
              <a:defRPr/>
            </a:pPr>
            <a:r>
              <a:rPr lang="en-AU" sz="2000" dirty="0"/>
              <a:t>Some banks offer forward contracts for up to 5 years or 10 years on some commonly traded currencies</a:t>
            </a:r>
          </a:p>
          <a:p>
            <a:pPr marL="400050" lvl="1" indent="0" algn="just">
              <a:buFont typeface="Wingdings" pitchFamily="2" charset="2"/>
              <a:buNone/>
              <a:defRPr/>
            </a:pPr>
            <a:endParaRPr lang="en-AU" sz="2000" dirty="0"/>
          </a:p>
          <a:p>
            <a:pPr algn="just">
              <a:defRPr/>
            </a:pPr>
            <a:endParaRPr lang="en-A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AB8D-4623-46D4-888C-BC4E09D0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sz="2400" dirty="0"/>
              <a:t>Repeated Hedging of Foreign Payables When the Foreign Currency Is Appreciating</a:t>
            </a:r>
          </a:p>
        </p:txBody>
      </p:sp>
      <p:pic>
        <p:nvPicPr>
          <p:cNvPr id="31747" name="Content Placeholder 3">
            <a:extLst>
              <a:ext uri="{FF2B5EF4-FFF2-40B4-BE49-F238E27FC236}">
                <a16:creationId xmlns:a16="http://schemas.microsoft.com/office/drawing/2014/main" id="{6A801F9B-8AD6-4620-9CCE-61707C84F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2060848"/>
            <a:ext cx="7200800" cy="422302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BE76-2F57-431C-9367-3B0B85A81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/>
          <a:lstStyle/>
          <a:p>
            <a:pPr>
              <a:defRPr/>
            </a:pPr>
            <a:r>
              <a:rPr lang="en-AU" sz="2400" dirty="0"/>
              <a:t>Long-Term Hedging of Payables When the Foreign Currency Is Appreciating</a:t>
            </a:r>
          </a:p>
        </p:txBody>
      </p:sp>
      <p:pic>
        <p:nvPicPr>
          <p:cNvPr id="32771" name="Content Placeholder 3">
            <a:extLst>
              <a:ext uri="{FF2B5EF4-FFF2-40B4-BE49-F238E27FC236}">
                <a16:creationId xmlns:a16="http://schemas.microsoft.com/office/drawing/2014/main" id="{93E9C875-E317-475C-848C-4738181E5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772816"/>
            <a:ext cx="7200800" cy="4478546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7688E-E9C6-4180-9F67-0CD8D6EB4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7388"/>
            <a:ext cx="8229600" cy="8842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AU"/>
              <a:t>Alternative Hedging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9F38A-5E47-4E88-9B68-3A7BD7B41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9138"/>
            <a:ext cx="8001000" cy="4297362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Leading and Lagging</a:t>
            </a:r>
            <a:r>
              <a:rPr lang="en-AU" sz="2800" dirty="0">
                <a:solidFill>
                  <a:srgbClr val="0070C0"/>
                </a:solidFill>
              </a:rPr>
              <a:t>: </a:t>
            </a:r>
            <a:r>
              <a:rPr lang="en-AU" sz="2400" dirty="0"/>
              <a:t>adjusting the timing of a payment or disbursement to reflect expectations about future currency movements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Cross-Hedging</a:t>
            </a:r>
            <a:r>
              <a:rPr lang="en-AU" sz="2800" dirty="0">
                <a:solidFill>
                  <a:srgbClr val="0070C0"/>
                </a:solidFill>
              </a:rPr>
              <a:t>:</a:t>
            </a:r>
            <a:r>
              <a:rPr lang="en-AU" sz="2400" dirty="0"/>
              <a:t> hedging by using a currency that serves as a proxy for the currency in which the MNC is exposed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AU" sz="2800" b="1" dirty="0">
                <a:solidFill>
                  <a:srgbClr val="0070C0"/>
                </a:solidFill>
              </a:rPr>
              <a:t>Currency Diversification</a:t>
            </a:r>
            <a:r>
              <a:rPr lang="en-AU" sz="2800" dirty="0">
                <a:solidFill>
                  <a:srgbClr val="0070C0"/>
                </a:solidFill>
              </a:rPr>
              <a:t>: </a:t>
            </a:r>
            <a:r>
              <a:rPr lang="en-AU" sz="2400" dirty="0"/>
              <a:t>reduce exposure by diversifying business among numerous countries</a:t>
            </a:r>
          </a:p>
          <a:p>
            <a:pPr algn="just">
              <a:defRPr/>
            </a:pPr>
            <a:endParaRPr lang="en-A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3936</TotalTime>
  <Words>1070</Words>
  <Application>Microsoft Office PowerPoint</Application>
  <PresentationFormat>On-screen Show (4:3)</PresentationFormat>
  <Paragraphs>108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ＭＳ Ｐゴシック</vt:lpstr>
      <vt:lpstr>ＭＳ Ｐゴシック</vt:lpstr>
      <vt:lpstr>Arial</vt:lpstr>
      <vt:lpstr>Calibri</vt:lpstr>
      <vt:lpstr>Wingdings</vt:lpstr>
      <vt:lpstr>Office Theme</vt:lpstr>
      <vt:lpstr> Lecture 5 </vt:lpstr>
      <vt:lpstr>Policies for Hedging Transaction Exposure</vt:lpstr>
      <vt:lpstr>Hedging Exposure to Payables</vt:lpstr>
      <vt:lpstr>Hedging Exposure to Payables</vt:lpstr>
      <vt:lpstr>Hedging Exposure to Payables</vt:lpstr>
      <vt:lpstr>Hedging Exposure to Payables</vt:lpstr>
      <vt:lpstr>Hedging Exposure to Payables</vt:lpstr>
      <vt:lpstr>Contingency Graph for Hedging Payables With Call Options</vt:lpstr>
      <vt:lpstr>Using Currency Call Options to Hedge Australian dollar Payables (exercise price = us$0.75, premium = us$.03)</vt:lpstr>
      <vt:lpstr>Hedging Exposure to Payables</vt:lpstr>
      <vt:lpstr>Comparison of Hedging Alternatives for Coleman Co.</vt:lpstr>
      <vt:lpstr>Hedging Exposure to Payables</vt:lpstr>
      <vt:lpstr>Graphic Comparison of Techniques to Hedge Payables</vt:lpstr>
      <vt:lpstr>Hedging Exposure to Receivables</vt:lpstr>
      <vt:lpstr>Hedging Exposure to Receivables</vt:lpstr>
      <vt:lpstr>Contingency Graph for Hedging Receivables with Put Options</vt:lpstr>
      <vt:lpstr>Use of Currency Put Options for Hedging Australian dollar Receivables (exercise price = us$0.72; premium = us$0.02)</vt:lpstr>
      <vt:lpstr>Hedging Exposure to Receivables</vt:lpstr>
      <vt:lpstr>Comparison of Hedging Alternatives for Viner Co.</vt:lpstr>
      <vt:lpstr>Graph Comparison of Techniques to Hedge Receivables</vt:lpstr>
      <vt:lpstr>Hedging Exposure to Receivables</vt:lpstr>
      <vt:lpstr>Review of Techniques for Hedging Transaction Exposure</vt:lpstr>
      <vt:lpstr>Limitations of Hedging</vt:lpstr>
      <vt:lpstr>Repeated Hedging of Foreign Payables When the Foreign Currency Is Appreciating</vt:lpstr>
      <vt:lpstr>Long-Term Hedging of Payables When the Foreign Currency Is Appreciating</vt:lpstr>
      <vt:lpstr>Alternative Hedging Techniques</vt:lpstr>
    </vt:vector>
  </TitlesOfParts>
  <Company>Cengage Learning Australia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Donna Beaty</dc:creator>
  <cp:lastModifiedBy>r.dissan@outlook.com</cp:lastModifiedBy>
  <cp:revision>110</cp:revision>
  <dcterms:created xsi:type="dcterms:W3CDTF">2012-01-25T00:12:06Z</dcterms:created>
  <dcterms:modified xsi:type="dcterms:W3CDTF">2019-02-24T09:31:04Z</dcterms:modified>
</cp:coreProperties>
</file>